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58" r:id="rId9"/>
    <p:sldId id="259" r:id="rId10"/>
    <p:sldId id="260" r:id="rId11"/>
    <p:sldId id="276" r:id="rId12"/>
    <p:sldId id="277" r:id="rId13"/>
    <p:sldId id="261" r:id="rId14"/>
    <p:sldId id="262" r:id="rId15"/>
    <p:sldId id="263" r:id="rId16"/>
    <p:sldId id="264" r:id="rId17"/>
    <p:sldId id="269" r:id="rId18"/>
    <p:sldId id="265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1" d="100"/>
          <a:sy n="71" d="100"/>
        </p:scale>
        <p:origin x="56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03EEE-8543-4E82-955B-511DA844E45A}" type="datetimeFigureOut">
              <a:rPr lang="fr-FR" smtClean="0"/>
              <a:t>15/11/2016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1BB57-234E-4052-AAD2-662F7F55F7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687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F0560-B791-4C6C-AFAF-C108F676F885}" type="datetime1">
              <a:rPr lang="fr-FR" smtClean="0"/>
              <a:t>15/11/2016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94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83A4-5721-420F-8DF7-F7D425696574}" type="datetime1">
              <a:rPr lang="fr-FR" smtClean="0"/>
              <a:t>15/11/2016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72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8E5E-85E5-40B4-AE7D-A8524BB0553A}" type="datetime1">
              <a:rPr lang="fr-FR" smtClean="0"/>
              <a:t>15/11/2016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0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2952C-D685-45FD-BA33-86F0FEA5F575}" type="datetime1">
              <a:rPr lang="fr-FR" smtClean="0"/>
              <a:t>15/11/2016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20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40A2-2DF7-46F2-BE58-106A9134D63C}" type="datetime1">
              <a:rPr lang="fr-FR" smtClean="0"/>
              <a:t>15/11/2016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86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5BDA-6F44-49A7-A083-679A04D5CE13}" type="datetime1">
              <a:rPr lang="fr-FR" smtClean="0"/>
              <a:t>15/11/2016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1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1C53-377F-488E-8F0F-55849D756F7A}" type="datetime1">
              <a:rPr lang="fr-FR" smtClean="0"/>
              <a:t>15/11/2016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59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93BC-0123-4743-8B26-6B2A8AF491C2}" type="datetime1">
              <a:rPr lang="fr-FR" smtClean="0"/>
              <a:t>15/11/2016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67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9FB0-4297-44A2-AC9C-CBDF72BF3D84}" type="datetime1">
              <a:rPr lang="fr-FR" smtClean="0"/>
              <a:t>15/11/2016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84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62911-673A-4D83-AF96-AD59FCFC63B0}" type="datetime1">
              <a:rPr lang="fr-FR" smtClean="0"/>
              <a:t>15/11/2016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214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2EA44-B1D3-441A-B5E6-B4A920F47127}" type="datetime1">
              <a:rPr lang="fr-FR" smtClean="0"/>
              <a:t>15/11/2016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29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3BB7E-21F4-4949-B5DB-7AFC35C5EEF2}" type="datetime1">
              <a:rPr lang="fr-FR" smtClean="0"/>
              <a:t>15/11/2016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81F4D-DE51-4BE9-B2D6-075E50BF13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886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629322"/>
            <a:ext cx="9014908" cy="68845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0070C0"/>
                </a:solidFill>
              </a:rPr>
              <a:t>Initiation à l’agilité informatique - 1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2811356"/>
            <a:ext cx="9144000" cy="2169437"/>
          </a:xfrm>
        </p:spPr>
        <p:txBody>
          <a:bodyPr>
            <a:noAutofit/>
          </a:bodyPr>
          <a:lstStyle/>
          <a:p>
            <a:r>
              <a:rPr lang="fr-FR" sz="72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Découpage d’un projet de façon itérative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948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autre approche…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153" y="3554784"/>
            <a:ext cx="2178908" cy="1536281"/>
          </a:xfrm>
          <a:prstGeom prst="rect">
            <a:avLst/>
          </a:prstGeom>
        </p:spPr>
      </p:pic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0857"/>
            <a:ext cx="1703821" cy="1981481"/>
          </a:xfrm>
          <a:prstGeom prst="rect">
            <a:avLst/>
          </a:prstGeom>
        </p:spPr>
      </p:pic>
      <p:sp>
        <p:nvSpPr>
          <p:cNvPr id="5" name="Bulle narrative : rectangle à coins arrondis 4"/>
          <p:cNvSpPr/>
          <p:nvPr/>
        </p:nvSpPr>
        <p:spPr>
          <a:xfrm>
            <a:off x="2250140" y="1499596"/>
            <a:ext cx="4388223" cy="612648"/>
          </a:xfrm>
          <a:prstGeom prst="wedgeRoundRectCallout">
            <a:avLst>
              <a:gd name="adj1" fmla="val -59750"/>
              <a:gd name="adj2" fmla="val 5445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Lorsque je fais ma lessive, j’aime écouter de la musique</a:t>
            </a:r>
          </a:p>
        </p:txBody>
      </p:sp>
      <p:sp>
        <p:nvSpPr>
          <p:cNvPr id="6" name="Bulle narrative : rectangle à coins arrondis 5"/>
          <p:cNvSpPr/>
          <p:nvPr/>
        </p:nvSpPr>
        <p:spPr>
          <a:xfrm>
            <a:off x="9170894" y="2808821"/>
            <a:ext cx="1787784" cy="612648"/>
          </a:xfrm>
          <a:prstGeom prst="wedgeRoundRectCallout">
            <a:avLst>
              <a:gd name="adj1" fmla="val 13181"/>
              <a:gd name="adj2" fmla="val 1634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OK !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31" y="4144357"/>
            <a:ext cx="3202369" cy="215517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044" y="3583366"/>
            <a:ext cx="1494025" cy="147911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257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Méthode itérative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92" y="1557164"/>
            <a:ext cx="9048616" cy="48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Découpage de façon itérative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08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Utilisons une métaphore!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114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Je veux pouvoir aller d’un endroit à un autre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26" y="3895161"/>
            <a:ext cx="910275" cy="106455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912" y="3734896"/>
            <a:ext cx="1871102" cy="122482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37" y="3626365"/>
            <a:ext cx="2258265" cy="133335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847" y="3675400"/>
            <a:ext cx="2077010" cy="1405468"/>
          </a:xfrm>
          <a:prstGeom prst="rect">
            <a:avLst/>
          </a:prstGeom>
        </p:spPr>
      </p:pic>
      <p:sp>
        <p:nvSpPr>
          <p:cNvPr id="8" name="Flèche : droite 7"/>
          <p:cNvSpPr/>
          <p:nvPr/>
        </p:nvSpPr>
        <p:spPr>
          <a:xfrm>
            <a:off x="1721228" y="4217891"/>
            <a:ext cx="978408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/>
          <p:cNvSpPr/>
          <p:nvPr/>
        </p:nvSpPr>
        <p:spPr>
          <a:xfrm>
            <a:off x="5123327" y="4202997"/>
            <a:ext cx="978408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/>
          <p:cNvSpPr/>
          <p:nvPr/>
        </p:nvSpPr>
        <p:spPr>
          <a:xfrm>
            <a:off x="8542252" y="4135818"/>
            <a:ext cx="978408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37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Minimum </a:t>
            </a:r>
            <a:r>
              <a:rPr lang="fr-FR" u="sng" dirty="0" err="1"/>
              <a:t>Marketable</a:t>
            </a:r>
            <a:r>
              <a:rPr lang="fr-FR" u="sng" dirty="0"/>
              <a:t> </a:t>
            </a:r>
            <a:r>
              <a:rPr lang="fr-FR" u="sng" dirty="0" err="1"/>
              <a:t>Feature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Trouver la plus petite fonctionnalité qui a de la valeur pour l’utilisateur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Procéder de manière itérative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Livrer souvent de petites fonctionnalités =&gt; le système est toujours stable et utilisable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96" y="2317370"/>
            <a:ext cx="910275" cy="106455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96" y="4083418"/>
            <a:ext cx="910275" cy="106455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382" y="4134413"/>
            <a:ext cx="1548371" cy="1013564"/>
          </a:xfrm>
          <a:prstGeom prst="rect">
            <a:avLst/>
          </a:prstGeom>
        </p:spPr>
      </p:pic>
      <p:sp>
        <p:nvSpPr>
          <p:cNvPr id="7" name="Flèche : droite 6"/>
          <p:cNvSpPr/>
          <p:nvPr/>
        </p:nvSpPr>
        <p:spPr>
          <a:xfrm>
            <a:off x="2617698" y="4406148"/>
            <a:ext cx="978408" cy="4846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696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User Story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Chaque MMF est découpée en User Story</a:t>
            </a:r>
          </a:p>
          <a:p>
            <a:r>
              <a:rPr lang="fr-FR" dirty="0"/>
              <a:t>Une US a un ou plusieurs Critères d’</a:t>
            </a:r>
            <a:r>
              <a:rPr lang="fr-FR" dirty="0" err="1"/>
              <a:t>acceptance</a:t>
            </a:r>
            <a:endParaRPr lang="fr-FR" dirty="0"/>
          </a:p>
          <a:p>
            <a:r>
              <a:rPr lang="fr-FR" dirty="0"/>
              <a:t>Un ou plusieurs critère(s) d’</a:t>
            </a:r>
            <a:r>
              <a:rPr lang="fr-FR" dirty="0" err="1"/>
              <a:t>acceptance</a:t>
            </a:r>
            <a:r>
              <a:rPr lang="fr-FR" dirty="0"/>
              <a:t> est rédigé en </a:t>
            </a:r>
            <a:r>
              <a:rPr lang="fr-FR" dirty="0" err="1"/>
              <a:t>Gerkin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Given</a:t>
            </a:r>
            <a:endParaRPr lang="fr-FR" dirty="0"/>
          </a:p>
          <a:p>
            <a:pPr lvl="1"/>
            <a:r>
              <a:rPr lang="fr-FR" dirty="0" err="1"/>
              <a:t>When</a:t>
            </a:r>
            <a:endParaRPr lang="fr-FR" dirty="0"/>
          </a:p>
          <a:p>
            <a:pPr lvl="1"/>
            <a:r>
              <a:rPr lang="fr-FR" dirty="0" err="1"/>
              <a:t>Then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7730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err="1"/>
              <a:t>Behaviour</a:t>
            </a:r>
            <a:r>
              <a:rPr lang="fr-FR" u="sng" dirty="0"/>
              <a:t> </a:t>
            </a:r>
            <a:r>
              <a:rPr lang="fr-FR" u="sng" dirty="0" err="1"/>
              <a:t>Driven</a:t>
            </a:r>
            <a:r>
              <a:rPr lang="fr-FR" u="sng" dirty="0"/>
              <a:t> </a:t>
            </a:r>
            <a:r>
              <a:rPr lang="fr-FR" u="sng" dirty="0" err="1"/>
              <a:t>Developpement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Feature: Some terse yet descriptive text of what is desired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In order to realize a named business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As an explicit system actor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I want to gain some beneficial outcome which furthers the goal</a:t>
            </a:r>
          </a:p>
          <a:p>
            <a:pPr marL="0" indent="0">
              <a:spcBef>
                <a:spcPts val="0"/>
              </a:spcBef>
              <a:buNone/>
            </a:pP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Scenario: Some determinable business situation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Given some precondition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  And some other precondition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 When some action by the actor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  And some other action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  And yet another action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 Then some testable outcome is achieved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  And something else we can check happens too</a:t>
            </a:r>
          </a:p>
          <a:p>
            <a:pPr marL="0" indent="0">
              <a:spcBef>
                <a:spcPts val="0"/>
              </a:spcBef>
              <a:buNone/>
            </a:pP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Scenario: A different situation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  ...</a:t>
            </a:r>
            <a:endParaRPr lang="fr-FR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599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test </a:t>
            </a:r>
            <a:r>
              <a:rPr lang="fr-FR" dirty="0" err="1"/>
              <a:t>fonctionel</a:t>
            </a:r>
            <a:r>
              <a:rPr lang="fr-FR" dirty="0"/>
              <a:t> interprété par le code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/**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* @Given /the following people exist:/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*/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 err="1"/>
              <a:t>thePeopleExist</a:t>
            </a:r>
            <a:r>
              <a:rPr lang="en-US" dirty="0"/>
              <a:t>(</a:t>
            </a:r>
            <a:r>
              <a:rPr lang="en-US" dirty="0" err="1"/>
              <a:t>TableNode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$table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$hash</a:t>
            </a:r>
            <a:r>
              <a:rPr lang="en-US" dirty="0"/>
              <a:t> = </a:t>
            </a:r>
            <a:r>
              <a:rPr lang="en-US" dirty="0">
                <a:solidFill>
                  <a:srgbClr val="7030A0"/>
                </a:solidFill>
              </a:rPr>
              <a:t>$table</a:t>
            </a:r>
            <a:r>
              <a:rPr lang="en-US" dirty="0"/>
              <a:t>-&gt;</a:t>
            </a:r>
            <a:r>
              <a:rPr lang="en-US" dirty="0" err="1"/>
              <a:t>getHash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foreach</a:t>
            </a:r>
            <a:r>
              <a:rPr lang="en-US" dirty="0"/>
              <a:t> (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$hash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as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$row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    //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$row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'name'</a:t>
            </a:r>
            <a:r>
              <a:rPr lang="en-US" dirty="0"/>
              <a:t>],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$row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'email'</a:t>
            </a:r>
            <a:r>
              <a:rPr lang="en-US" dirty="0"/>
              <a:t>],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$row</a:t>
            </a:r>
            <a:r>
              <a:rPr lang="en-US" dirty="0"/>
              <a:t>[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'phone'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486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La fonctionnalité (</a:t>
            </a:r>
            <a:r>
              <a:rPr lang="fr-FR" u="sng" dirty="0" err="1"/>
              <a:t>feature</a:t>
            </a:r>
            <a:r>
              <a:rPr lang="fr-FR" u="sng" dirty="0"/>
              <a:t>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Feature: Serve coffee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In order to earn money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Customers should be able to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buy coffee at all times</a:t>
            </a:r>
          </a:p>
          <a:p>
            <a:pPr marL="0" indent="0">
              <a:buNone/>
            </a:pP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Scenario: Buy last coffee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Given there are 1 coffees left in the machine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And I have deposited 1 dollar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When I press the coffee button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Then I should be served a coffee</a:t>
            </a:r>
            <a:endParaRPr lang="fr-FR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86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scénario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Scenario: Wilson posts to his own blog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Given I am logged in as Wilson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When I try to post to "Expensive Therapy"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Then I should see "Your article was published."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Scenario: Wilson fails to post to somebody else's blog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Given I am logged in as Wilson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When I try to post to "Greg's anti-tax rants"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Then I should see "Hey! That's not your blog!"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Scenario: Greg posts to a client's blog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Given I am logged in as Greg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When I try to post to "Expensive Therapy"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Then I should see "Your article was published."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56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Qu’est-ce que l’agilité informatique?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… à vos post-</a:t>
            </a:r>
            <a:r>
              <a:rPr lang="fr-FR" dirty="0" err="1"/>
              <a:t>its</a:t>
            </a:r>
            <a:r>
              <a:rPr lang="fr-FR" dirty="0"/>
              <a:t>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709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Scenario </a:t>
            </a:r>
            <a:r>
              <a:rPr lang="fr-FR" u="sng" dirty="0" err="1"/>
              <a:t>Outline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Scenario Outline: Eating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Given there are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cucumbers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When I eat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cucumbers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Then I should have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cucumbers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Examples: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| start | eat | left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|  12   |  5  |  7   |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|  20   |  5  |  15  |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00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contexte (background)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546412"/>
            <a:ext cx="10515600" cy="50202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Feature: Multiple site support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Background: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Given a global administrator named "Greg"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And a blog named "Greg's anti-tax rants"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And a customer named "Wilson"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And a blog named "Expensive Therapy" owned by "Wilson"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Scenario: Wilson posts to his own blog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Given I am logged in as Wilson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When I try to post to "Expensive Therapy"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Then I should see "Your article was published."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Scenario: Greg posts to a client's blog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Given I am logged in as Greg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When I try to post to "Expensive Therapy"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Then I should see "Your article was published."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36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02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Cycle en « V » versus méthode itérative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40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Le Cycle en « V »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8610"/>
            <a:ext cx="10515600" cy="491062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52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Inconvénients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Investissement initial important</a:t>
            </a:r>
          </a:p>
          <a:p>
            <a:r>
              <a:rPr lang="fr-FR" dirty="0"/>
              <a:t>Application monolithique</a:t>
            </a:r>
          </a:p>
          <a:p>
            <a:r>
              <a:rPr lang="fr-FR" dirty="0"/>
              <a:t>Campagne de test lourde</a:t>
            </a:r>
          </a:p>
          <a:p>
            <a:r>
              <a:rPr lang="fr-FR" dirty="0"/>
              <a:t>Mise en production… hé, comment dire…</a:t>
            </a:r>
          </a:p>
          <a:p>
            <a:r>
              <a:rPr lang="fr-FR" dirty="0"/>
              <a:t>Période de stabilisation suite à la MEP</a:t>
            </a:r>
          </a:p>
          <a:p>
            <a:r>
              <a:rPr lang="fr-FR" dirty="0"/>
              <a:t>Effet tunnel</a:t>
            </a:r>
          </a:p>
          <a:p>
            <a:r>
              <a:rPr lang="fr-FR" dirty="0"/>
              <a:t>Péremption du produit</a:t>
            </a:r>
          </a:p>
          <a:p>
            <a:r>
              <a:rPr lang="fr-FR" dirty="0"/>
              <a:t>Fatigue des équipes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Avantages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184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Méthode itérative</a:t>
            </a:r>
            <a:br>
              <a:rPr lang="fr-FR" dirty="0"/>
            </a:br>
            <a:r>
              <a:rPr lang="fr-FR" sz="2800" dirty="0"/>
              <a:t>Commençons par un exercice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FR" dirty="0"/>
          </a:p>
          <a:p>
            <a:pPr lvl="1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223" y="3543776"/>
            <a:ext cx="1889448" cy="287831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099" y="3115145"/>
            <a:ext cx="2271712" cy="1242743"/>
          </a:xfrm>
          <a:prstGeom prst="rect">
            <a:avLst/>
          </a:prstGeom>
        </p:spPr>
      </p:pic>
      <p:pic>
        <p:nvPicPr>
          <p:cNvPr id="9" name="Espace réservé du contenu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40857"/>
            <a:ext cx="1703821" cy="1981481"/>
          </a:xfrm>
          <a:prstGeom prst="rect">
            <a:avLst/>
          </a:prstGeom>
        </p:spPr>
      </p:pic>
      <p:sp>
        <p:nvSpPr>
          <p:cNvPr id="10" name="Bulle narrative : rectangle à coins arrondis 9"/>
          <p:cNvSpPr/>
          <p:nvPr/>
        </p:nvSpPr>
        <p:spPr>
          <a:xfrm>
            <a:off x="9170894" y="2808821"/>
            <a:ext cx="1787784" cy="612648"/>
          </a:xfrm>
          <a:prstGeom prst="wedgeRoundRectCallout">
            <a:avLst>
              <a:gd name="adj1" fmla="val 13181"/>
              <a:gd name="adj2" fmla="val 1634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OK !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431" y="4144357"/>
            <a:ext cx="3202369" cy="2155171"/>
          </a:xfrm>
          <a:prstGeom prst="rect">
            <a:avLst/>
          </a:prstGeom>
        </p:spPr>
      </p:pic>
      <p:sp>
        <p:nvSpPr>
          <p:cNvPr id="12" name="Bulle narrative : rectangle à coins arrondis 11"/>
          <p:cNvSpPr/>
          <p:nvPr/>
        </p:nvSpPr>
        <p:spPr>
          <a:xfrm>
            <a:off x="2309307" y="1825625"/>
            <a:ext cx="4388223" cy="612648"/>
          </a:xfrm>
          <a:prstGeom prst="wedgeRoundRectCallout">
            <a:avLst>
              <a:gd name="adj1" fmla="val -59873"/>
              <a:gd name="adj2" fmla="val 325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Pouvez-vous faire une machine à laver rose qui fait de la musique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51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 mois plus tard…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0857"/>
            <a:ext cx="1703821" cy="1981481"/>
          </a:xfrm>
          <a:prstGeom prst="rect">
            <a:avLst/>
          </a:prstGeom>
        </p:spPr>
      </p:pic>
      <p:sp>
        <p:nvSpPr>
          <p:cNvPr id="6" name="Bulle narrative : rectangle à coins arrondis 5"/>
          <p:cNvSpPr/>
          <p:nvPr/>
        </p:nvSpPr>
        <p:spPr>
          <a:xfrm>
            <a:off x="3092823" y="1546412"/>
            <a:ext cx="4388223" cy="612648"/>
          </a:xfrm>
          <a:prstGeom prst="wedgeRoundRectCallout">
            <a:avLst>
              <a:gd name="adj1" fmla="val -74970"/>
              <a:gd name="adj2" fmla="val 4128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C’est génial ! Mais, pourriez-vous plutôt me mettre la télé ?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77" y="3397624"/>
            <a:ext cx="2236583" cy="2173099"/>
          </a:xfrm>
          <a:prstGeom prst="rect">
            <a:avLst/>
          </a:prstGeom>
        </p:spPr>
      </p:pic>
      <p:sp>
        <p:nvSpPr>
          <p:cNvPr id="8" name="Bulle narrative : rectangle à coins arrondis 7"/>
          <p:cNvSpPr/>
          <p:nvPr/>
        </p:nvSpPr>
        <p:spPr>
          <a:xfrm>
            <a:off x="8841777" y="1885456"/>
            <a:ext cx="1787784" cy="612648"/>
          </a:xfrm>
          <a:prstGeom prst="wedgeRoundRectCallout">
            <a:avLst>
              <a:gd name="adj1" fmla="val 13181"/>
              <a:gd name="adj2" fmla="val 1634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Bouhhh</a:t>
            </a:r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</a:t>
            </a:r>
            <a:endParaRPr lang="fr-F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552" y="2325571"/>
            <a:ext cx="1967753" cy="132129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552" y="3646867"/>
            <a:ext cx="1889448" cy="287831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81F4D-DE51-4BE9-B2D6-075E50BF13E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73339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759</Words>
  <Application>Microsoft Office PowerPoint</Application>
  <PresentationFormat>Grand écran</PresentationFormat>
  <Paragraphs>149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Wingdings</vt:lpstr>
      <vt:lpstr>Thème Office</vt:lpstr>
      <vt:lpstr>Initiation à l’agilité informatique - 1</vt:lpstr>
      <vt:lpstr>Qu’est-ce que l’agilité informatique?</vt:lpstr>
      <vt:lpstr>Présentation PowerPoint</vt:lpstr>
      <vt:lpstr>Cycle en « V » versus méthode itérative</vt:lpstr>
      <vt:lpstr>Le Cycle en « V »</vt:lpstr>
      <vt:lpstr>Inconvénients</vt:lpstr>
      <vt:lpstr>Avantages</vt:lpstr>
      <vt:lpstr>Méthode itérative Commençons par un exercice !</vt:lpstr>
      <vt:lpstr>6 mois plus tard…</vt:lpstr>
      <vt:lpstr>Une autre approche…</vt:lpstr>
      <vt:lpstr>Méthode itérative</vt:lpstr>
      <vt:lpstr>Découpage de façon itérative</vt:lpstr>
      <vt:lpstr>Utilisons une métaphore!</vt:lpstr>
      <vt:lpstr>Minimum Marketable Feature</vt:lpstr>
      <vt:lpstr>User Story</vt:lpstr>
      <vt:lpstr>Behaviour Driven Developpement</vt:lpstr>
      <vt:lpstr>Un test fonctionel interprété par le code</vt:lpstr>
      <vt:lpstr>La fonctionnalité (feature)</vt:lpstr>
      <vt:lpstr>Le scénario</vt:lpstr>
      <vt:lpstr>Scenario Outline</vt:lpstr>
      <vt:lpstr>Le contexte (background)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aux méthodes agiles</dc:title>
  <dc:creator>Avi El Kharrat</dc:creator>
  <cp:lastModifiedBy>Avi El Kharrat</cp:lastModifiedBy>
  <cp:revision>55</cp:revision>
  <dcterms:created xsi:type="dcterms:W3CDTF">2016-11-04T09:01:54Z</dcterms:created>
  <dcterms:modified xsi:type="dcterms:W3CDTF">2016-11-15T11:17:09Z</dcterms:modified>
</cp:coreProperties>
</file>